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0"/>
  </p:notesMasterIdLst>
  <p:handoutMasterIdLst>
    <p:handoutMasterId r:id="rId41"/>
  </p:handoutMasterIdLst>
  <p:sldIdLst>
    <p:sldId id="259" r:id="rId2"/>
    <p:sldId id="324" r:id="rId3"/>
    <p:sldId id="310" r:id="rId4"/>
    <p:sldId id="317" r:id="rId5"/>
    <p:sldId id="313" r:id="rId6"/>
    <p:sldId id="314" r:id="rId7"/>
    <p:sldId id="280" r:id="rId8"/>
    <p:sldId id="327" r:id="rId9"/>
    <p:sldId id="325" r:id="rId10"/>
    <p:sldId id="326" r:id="rId11"/>
    <p:sldId id="298" r:id="rId12"/>
    <p:sldId id="299" r:id="rId13"/>
    <p:sldId id="332" r:id="rId14"/>
    <p:sldId id="300" r:id="rId15"/>
    <p:sldId id="312" r:id="rId16"/>
    <p:sldId id="311" r:id="rId17"/>
    <p:sldId id="301" r:id="rId18"/>
    <p:sldId id="307" r:id="rId19"/>
    <p:sldId id="302" r:id="rId20"/>
    <p:sldId id="303" r:id="rId21"/>
    <p:sldId id="308" r:id="rId22"/>
    <p:sldId id="318" r:id="rId23"/>
    <p:sldId id="321" r:id="rId24"/>
    <p:sldId id="304" r:id="rId25"/>
    <p:sldId id="315" r:id="rId26"/>
    <p:sldId id="323" r:id="rId27"/>
    <p:sldId id="309" r:id="rId28"/>
    <p:sldId id="316" r:id="rId29"/>
    <p:sldId id="319" r:id="rId30"/>
    <p:sldId id="328" r:id="rId31"/>
    <p:sldId id="329" r:id="rId32"/>
    <p:sldId id="335" r:id="rId33"/>
    <p:sldId id="337" r:id="rId34"/>
    <p:sldId id="333" r:id="rId35"/>
    <p:sldId id="331" r:id="rId36"/>
    <p:sldId id="338" r:id="rId37"/>
    <p:sldId id="320" r:id="rId38"/>
    <p:sldId id="322" r:id="rId39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orient="horz" pos="864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07">
          <p15:clr>
            <a:srgbClr val="A4A3A4"/>
          </p15:clr>
        </p15:guide>
        <p15:guide id="13" pos="6719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7">
          <p15:clr>
            <a:srgbClr val="A4A3A4"/>
          </p15:clr>
        </p15:guide>
        <p15:guide id="17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66132" autoAdjust="0"/>
  </p:normalViewPr>
  <p:slideViewPr>
    <p:cSldViewPr>
      <p:cViewPr varScale="1">
        <p:scale>
          <a:sx n="54" d="100"/>
          <a:sy n="54" d="100"/>
        </p:scale>
        <p:origin x="1579" y="62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3839"/>
        <p:guide pos="959"/>
        <p:guide pos="7007"/>
        <p:guide pos="6719"/>
        <p:guide pos="6143"/>
        <p:guide pos="3983"/>
        <p:guide pos="527"/>
        <p:guide pos="7151"/>
      </p:guideLst>
    </p:cSldViewPr>
  </p:slideViewPr>
  <p:outlineViewPr>
    <p:cViewPr>
      <p:scale>
        <a:sx n="33" d="100"/>
        <a:sy n="33" d="100"/>
      </p:scale>
      <p:origin x="0" y="-258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2048" y="5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04A8D02-4E65-4CCD-8312-4AB164C6C77D}" type="datetimeFigureOut">
              <a:rPr lang="en-US"/>
              <a:t>11/12/2024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C119DBA-4540-49B3-8FA9-6259387ECF9E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A755D9-D361-47B8-9652-3B4EA9776CE5}" type="datetimeFigureOut">
              <a:rPr lang="en-US"/>
              <a:t>11/12/2024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3B36274-F2B9-4C45-BBB4-0EDF4CD651A7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41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4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54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62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515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366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24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04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31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214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73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49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716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95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46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8369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641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175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2023</a:t>
            </a:r>
            <a:r>
              <a:rPr lang="en-US" baseline="0" dirty="0"/>
              <a:t> Annual </a:t>
            </a:r>
            <a:r>
              <a:rPr lang="en-US" baseline="0" dirty="0" err="1"/>
              <a:t>eport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750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66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4408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361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56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184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663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909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499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510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37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643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73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371600"/>
            <a:ext cx="9144000" cy="3505200"/>
          </a:xfrm>
        </p:spPr>
        <p:txBody>
          <a:bodyPr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4953000"/>
            <a:ext cx="8229600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0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2"/>
              </a:buClr>
              <a:defRPr/>
            </a:lvl2pPr>
            <a:lvl5pPr>
              <a:defRPr/>
            </a:lvl5pPr>
            <a:lvl6pPr>
              <a:buClr>
                <a:schemeClr val="accent2"/>
              </a:buClr>
              <a:defRPr baseline="0"/>
            </a:lvl6pPr>
            <a:lvl7pPr>
              <a:buClr>
                <a:schemeClr val="accent2"/>
              </a:buClr>
              <a:defRPr baseline="0"/>
            </a:lvl7pPr>
            <a:lvl8pPr>
              <a:buClr>
                <a:schemeClr val="accent2"/>
              </a:buClr>
              <a:defRPr baseline="0"/>
            </a:lvl8pPr>
            <a:lvl9pPr>
              <a:buClr>
                <a:schemeClr val="accent2"/>
              </a:buCl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3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514601"/>
            <a:ext cx="9144000" cy="2819400"/>
          </a:xfrm>
        </p:spPr>
        <p:txBody>
          <a:bodyPr anchor="b">
            <a:noAutofit/>
          </a:bodyPr>
          <a:lstStyle>
            <a:lvl1pPr algn="l">
              <a:defRPr sz="66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8229600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5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4" y="1828800"/>
            <a:ext cx="4645152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5412" y="1828800"/>
            <a:ext cx="4648201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5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4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462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8462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92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56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5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012" y="838200"/>
            <a:ext cx="6172201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4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103812" y="457200"/>
            <a:ext cx="6629400" cy="594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484812" y="836610"/>
            <a:ext cx="5867401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385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31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1" y="533400"/>
            <a:ext cx="8077201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4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-1" y="0"/>
            <a:ext cx="12188825" cy="6858000"/>
            <a:chOff x="-1" y="0"/>
            <a:chExt cx="12188825" cy="6858000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4164514" y="6705600"/>
              <a:ext cx="8024310" cy="152400"/>
            </a:xfrm>
            <a:prstGeom prst="rect">
              <a:avLst/>
            </a:prstGeom>
            <a:gradFill rotWithShape="0">
              <a:gsLst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11680956" y="1981200"/>
              <a:ext cx="507868" cy="4267200"/>
            </a:xfrm>
            <a:prstGeom prst="rect">
              <a:avLst/>
            </a:prstGeom>
            <a:gradFill rotWithShape="0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-1" y="5257800"/>
              <a:ext cx="609441" cy="1524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-1" y="5410200"/>
              <a:ext cx="609441" cy="14478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680956" y="0"/>
              <a:ext cx="507868" cy="1981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7618015" y="0"/>
              <a:ext cx="4062942" cy="304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609440" y="304800"/>
              <a:ext cx="711015" cy="762000"/>
            </a:xfrm>
            <a:prstGeom prst="rect">
              <a:avLst/>
            </a:prstGeom>
            <a:solidFill>
              <a:schemeClr val="bg2">
                <a:lumMod val="50000"/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-1" y="1066800"/>
              <a:ext cx="609441" cy="4191000"/>
            </a:xfrm>
            <a:prstGeom prst="rect">
              <a:avLst/>
            </a:prstGeom>
            <a:gradFill rotWithShape="0">
              <a:gsLst>
                <a:gs pos="0">
                  <a:schemeClr val="bg2">
                    <a:lumMod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-1" y="304800"/>
              <a:ext cx="609441" cy="762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-1" y="0"/>
              <a:ext cx="1320456" cy="3048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1320455" y="0"/>
              <a:ext cx="6297560" cy="304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sz="2400">
                <a:latin typeface="굴림" pitchFamily="50" charset="-127"/>
              </a:endParaRP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 flipV="1">
              <a:off x="609440" y="304800"/>
              <a:ext cx="0" cy="6553200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609440" y="6705600"/>
              <a:ext cx="11579384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 flipV="1">
              <a:off x="11680956" y="0"/>
              <a:ext cx="0" cy="670560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-1" y="304800"/>
              <a:ext cx="12188825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 flipH="1">
              <a:off x="7618015" y="457200"/>
              <a:ext cx="4570809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 flipV="1">
              <a:off x="7618015" y="0"/>
              <a:ext cx="0" cy="45720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1680956" y="1981200"/>
              <a:ext cx="50786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320455" y="0"/>
              <a:ext cx="0" cy="106680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 flipH="1">
              <a:off x="-1" y="1066800"/>
              <a:ext cx="1320456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 flipH="1">
              <a:off x="-1" y="5257800"/>
              <a:ext cx="609441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H="1">
              <a:off x="-1" y="5410200"/>
              <a:ext cx="609441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7950" y="61722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9012" y="61722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3012" y="61722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2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Clr>
          <a:schemeClr val="accent2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800" dirty="0"/>
              <a:t>Modeling Civil Law Adjudication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en-US" sz="4000" dirty="0"/>
              <a:t>Lewis A. Kornhauser</a:t>
            </a:r>
            <a:br>
              <a:rPr lang="en-US" sz="4000" dirty="0"/>
            </a:br>
            <a:r>
              <a:rPr lang="en-US" sz="3200" dirty="0"/>
              <a:t>LAWLE X</a:t>
            </a:r>
            <a:br>
              <a:rPr lang="en-US" sz="3200" dirty="0"/>
            </a:br>
            <a:r>
              <a:rPr lang="en-US" sz="3200" dirty="0"/>
              <a:t>21 November 2024</a:t>
            </a:r>
          </a:p>
        </p:txBody>
      </p:sp>
    </p:spTree>
    <p:extLst>
      <p:ext uri="{BB962C8B-B14F-4D97-AF65-F5344CB8AC3E}">
        <p14:creationId xmlns:p14="http://schemas.microsoft.com/office/powerpoint/2010/main" val="296726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Judicial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Learning the Law</a:t>
            </a:r>
          </a:p>
          <a:p>
            <a:r>
              <a:rPr lang="en-US" sz="3200" dirty="0"/>
              <a:t>Adapting to Change</a:t>
            </a:r>
          </a:p>
          <a:p>
            <a:r>
              <a:rPr lang="en-US" sz="3200" dirty="0"/>
              <a:t>Hierarchical Management</a:t>
            </a:r>
          </a:p>
          <a:p>
            <a:r>
              <a:rPr lang="en-US" sz="3200" dirty="0"/>
              <a:t>Collegial Decisions</a:t>
            </a:r>
          </a:p>
          <a:p>
            <a:r>
              <a:rPr lang="en-US" sz="3200" dirty="0"/>
              <a:t>Dispositions</a:t>
            </a:r>
          </a:p>
          <a:p>
            <a:r>
              <a:rPr lang="en-US" sz="3200" dirty="0"/>
              <a:t>Rules</a:t>
            </a:r>
          </a:p>
          <a:p>
            <a:r>
              <a:rPr lang="en-US" sz="3200" dirty="0"/>
              <a:t>Reasons</a:t>
            </a:r>
          </a:p>
        </p:txBody>
      </p:sp>
    </p:spTree>
    <p:extLst>
      <p:ext uri="{BB962C8B-B14F-4D97-AF65-F5344CB8AC3E}">
        <p14:creationId xmlns:p14="http://schemas.microsoft.com/office/powerpoint/2010/main" val="240622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Two Modeling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Political Models</a:t>
            </a:r>
          </a:p>
          <a:p>
            <a:r>
              <a:rPr lang="en-US" sz="3200" dirty="0"/>
              <a:t>Team models</a:t>
            </a:r>
          </a:p>
        </p:txBody>
      </p:sp>
    </p:spTree>
    <p:extLst>
      <p:ext uri="{BB962C8B-B14F-4D97-AF65-F5344CB8AC3E}">
        <p14:creationId xmlns:p14="http://schemas.microsoft.com/office/powerpoint/2010/main" val="170486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The Political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Judges have different preferences.</a:t>
            </a:r>
          </a:p>
          <a:p>
            <a:r>
              <a:rPr lang="en-US" sz="3200" dirty="0"/>
              <a:t>Adjudicatory institutions structure the conflicts among judges</a:t>
            </a:r>
          </a:p>
          <a:p>
            <a:r>
              <a:rPr lang="en-US" sz="3200" dirty="0"/>
              <a:t>Most of the modeling of US courts adopts a political approach</a:t>
            </a:r>
          </a:p>
        </p:txBody>
      </p:sp>
    </p:spTree>
    <p:extLst>
      <p:ext uri="{BB962C8B-B14F-4D97-AF65-F5344CB8AC3E}">
        <p14:creationId xmlns:p14="http://schemas.microsoft.com/office/powerpoint/2010/main" val="395279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The Team 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sz="3200" dirty="0"/>
              <a:t>Key idea: All judges, whether on the same court or at different levels of a hierarchy</a:t>
            </a:r>
          </a:p>
          <a:p>
            <a:r>
              <a:rPr lang="en-US" altLang="en-US" sz="3200" dirty="0"/>
              <a:t>Errors are mistakes</a:t>
            </a:r>
          </a:p>
          <a:p>
            <a:pPr lvl="1"/>
            <a:r>
              <a:rPr lang="en-US" altLang="en-US" sz="3200" dirty="0"/>
              <a:t>Due to asymmetric &amp; costly information</a:t>
            </a:r>
          </a:p>
          <a:p>
            <a:r>
              <a:rPr lang="en-US" altLang="en-US" sz="3200" dirty="0"/>
              <a:t>Appeals reveal hidden info, allow learning &amp; deliberation</a:t>
            </a:r>
          </a:p>
          <a:p>
            <a:r>
              <a:rPr lang="en-US" altLang="en-US" sz="3200" dirty="0"/>
              <a:t>Focus of analysis: Efficiency or error minimization</a:t>
            </a:r>
          </a:p>
          <a:p>
            <a:r>
              <a:rPr lang="en-US" altLang="en-US" sz="3200" dirty="0"/>
              <a:t>Team approach favored by economists &amp; the legal academy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66022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3 Broad Classes of Team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Tahoma" panose="020B0604030504040204" pitchFamily="34" charset="0"/>
              <a:buAutoNum type="arabicPeriod"/>
            </a:pPr>
            <a:r>
              <a:rPr lang="en-US" altLang="en-US" sz="3200" dirty="0"/>
              <a:t>Knowledge Hierarchy</a:t>
            </a:r>
          </a:p>
          <a:p>
            <a:pPr marL="914400" lvl="1" indent="-514350"/>
            <a:r>
              <a:rPr lang="en-US" altLang="en-US" sz="3200" dirty="0"/>
              <a:t>Focus is on efficient division of labor – who controls what tasks, specialization</a:t>
            </a:r>
          </a:p>
          <a:p>
            <a:pPr marL="514350" indent="-514350">
              <a:buFont typeface="Tahoma" panose="020B0604030504040204" pitchFamily="34" charset="0"/>
              <a:buAutoNum type="arabicPeriod"/>
            </a:pPr>
            <a:r>
              <a:rPr lang="en-US" altLang="en-US" sz="3200" dirty="0"/>
              <a:t>Classical Team Models</a:t>
            </a:r>
          </a:p>
          <a:p>
            <a:pPr marL="914400" lvl="1" indent="-514350"/>
            <a:r>
              <a:rPr lang="en-US" altLang="en-US" sz="3200" dirty="0"/>
              <a:t>Focus is on managing groups with decentralized information – aggregating information &amp; coordinating actions</a:t>
            </a:r>
          </a:p>
          <a:p>
            <a:pPr marL="514350" indent="-514350">
              <a:buFont typeface="Tahoma" panose="020B0604030504040204" pitchFamily="34" charset="0"/>
              <a:buAutoNum type="arabicPeriod"/>
            </a:pPr>
            <a:r>
              <a:rPr lang="en-US" altLang="en-US" sz="3200" dirty="0"/>
              <a:t>Distributed processing</a:t>
            </a:r>
          </a:p>
          <a:p>
            <a:pPr marL="914400" lvl="1" indent="-514350"/>
            <a:r>
              <a:rPr lang="en-US" altLang="en-US" sz="3200" dirty="0"/>
              <a:t>Focus is on distributed processing of information.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3052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/>
              <a:t>Lessons from the US Models</a:t>
            </a:r>
            <a:br>
              <a:rPr lang="en-US" sz="4400" dirty="0"/>
            </a:br>
            <a:r>
              <a:rPr lang="en-US" sz="4400" dirty="0"/>
              <a:t>General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Internal rules of decision matter a lot </a:t>
            </a:r>
          </a:p>
          <a:p>
            <a:r>
              <a:rPr lang="en-US" sz="3200" dirty="0"/>
              <a:t>Case selection/location matters</a:t>
            </a:r>
          </a:p>
          <a:p>
            <a:r>
              <a:rPr lang="en-US" sz="3200" dirty="0"/>
              <a:t>Litigant Selection plays a significant role</a:t>
            </a:r>
          </a:p>
        </p:txBody>
      </p:sp>
    </p:spTree>
    <p:extLst>
      <p:ext uri="{BB962C8B-B14F-4D97-AF65-F5344CB8AC3E}">
        <p14:creationId xmlns:p14="http://schemas.microsoft.com/office/powerpoint/2010/main" val="214043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Lessons from the US Models</a:t>
            </a:r>
            <a:br>
              <a:rPr lang="en-US" sz="4400" dirty="0"/>
            </a:br>
            <a:r>
              <a:rPr lang="en-US" sz="4400" dirty="0"/>
              <a:t>Learning and Adaptation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 practice of stare decisis facilitates learning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5787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Lessons from the US Models</a:t>
            </a:r>
            <a:br>
              <a:rPr lang="en-US" sz="4400" dirty="0"/>
            </a:br>
            <a:r>
              <a:rPr lang="en-US" sz="4400" dirty="0"/>
              <a:t>Collegiality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Non-median judge outcomes</a:t>
            </a:r>
          </a:p>
          <a:p>
            <a:r>
              <a:rPr lang="en-US" sz="3200" dirty="0"/>
              <a:t>Opinion author matters</a:t>
            </a:r>
          </a:p>
          <a:p>
            <a:r>
              <a:rPr lang="en-US" sz="3200" dirty="0"/>
              <a:t>Distribution of ideal points matters </a:t>
            </a:r>
          </a:p>
          <a:p>
            <a:r>
              <a:rPr lang="en-US" sz="3200" dirty="0"/>
              <a:t>Strategic Disposal Voting is possible</a:t>
            </a:r>
          </a:p>
          <a:p>
            <a:r>
              <a:rPr lang="en-US" sz="3200" dirty="0"/>
              <a:t>Panel Effects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8867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Lessons from the US Models</a:t>
            </a:r>
            <a:br>
              <a:rPr lang="en-US" sz="4400" dirty="0"/>
            </a:br>
            <a:r>
              <a:rPr lang="en-US" sz="4400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Control possible with a relatively small number of judges</a:t>
            </a:r>
          </a:p>
          <a:p>
            <a:r>
              <a:rPr lang="en-US" sz="3200" dirty="0"/>
              <a:t>True both in Team and Political Models</a:t>
            </a:r>
          </a:p>
        </p:txBody>
      </p:sp>
    </p:spTree>
    <p:extLst>
      <p:ext uri="{BB962C8B-B14F-4D97-AF65-F5344CB8AC3E}">
        <p14:creationId xmlns:p14="http://schemas.microsoft.com/office/powerpoint/2010/main" val="32975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EAL Literature on Civil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Anderlini</a:t>
            </a:r>
            <a:r>
              <a:rPr lang="en-US" sz="3200" dirty="0"/>
              <a:t>, </a:t>
            </a:r>
            <a:r>
              <a:rPr lang="en-US" sz="3200" dirty="0" err="1"/>
              <a:t>Felli</a:t>
            </a:r>
            <a:r>
              <a:rPr lang="en-US" sz="3200" dirty="0"/>
              <a:t>, and </a:t>
            </a:r>
            <a:r>
              <a:rPr lang="en-US" sz="3200" dirty="0" err="1"/>
              <a:t>Riboni</a:t>
            </a:r>
            <a:r>
              <a:rPr lang="en-US" sz="3200" dirty="0"/>
              <a:t> (2014) (adaptation)</a:t>
            </a:r>
          </a:p>
          <a:p>
            <a:r>
              <a:rPr lang="en-US" sz="3200" dirty="0"/>
              <a:t>Bravo-Hurtado and Bustos (2019) (hierarchy)</a:t>
            </a:r>
          </a:p>
          <a:p>
            <a:r>
              <a:rPr lang="en-US" sz="3200" dirty="0" err="1"/>
              <a:t>Fon</a:t>
            </a:r>
            <a:r>
              <a:rPr lang="en-US" sz="3200" dirty="0"/>
              <a:t> and </a:t>
            </a:r>
            <a:r>
              <a:rPr lang="en-US" sz="3200" dirty="0" err="1"/>
              <a:t>Parisi</a:t>
            </a:r>
            <a:r>
              <a:rPr lang="en-US" sz="3200" dirty="0"/>
              <a:t> (2006) (learning the law)</a:t>
            </a:r>
          </a:p>
          <a:p>
            <a:r>
              <a:rPr lang="en-US" sz="3200" dirty="0" err="1"/>
              <a:t>Iaryczower</a:t>
            </a:r>
            <a:r>
              <a:rPr lang="en-US" sz="3200" dirty="0"/>
              <a:t> and Shum (2012) (collegial decisions)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7051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The Structure of French Adjudication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Three Apex Courts</a:t>
            </a:r>
          </a:p>
          <a:p>
            <a:r>
              <a:rPr lang="en-US" sz="3200" dirty="0" err="1"/>
              <a:t>Cour</a:t>
            </a:r>
            <a:r>
              <a:rPr lang="en-US" sz="3200" dirty="0"/>
              <a:t> de Cassation: criminal and </a:t>
            </a:r>
            <a:r>
              <a:rPr lang="en-US" sz="3200" i="1" dirty="0"/>
              <a:t>private</a:t>
            </a:r>
            <a:r>
              <a:rPr lang="en-US" sz="3200" dirty="0"/>
              <a:t> civil law</a:t>
            </a:r>
          </a:p>
          <a:p>
            <a:r>
              <a:rPr lang="en-US" sz="3200" dirty="0" err="1"/>
              <a:t>Conseil</a:t>
            </a:r>
            <a:r>
              <a:rPr lang="en-US" sz="3200" dirty="0"/>
              <a:t> </a:t>
            </a:r>
            <a:r>
              <a:rPr lang="en-US" sz="3200" dirty="0" err="1"/>
              <a:t>d’Etat</a:t>
            </a:r>
            <a:r>
              <a:rPr lang="en-US" sz="3200" dirty="0"/>
              <a:t>:  Administrative law</a:t>
            </a:r>
          </a:p>
          <a:p>
            <a:r>
              <a:rPr lang="en-US" sz="3200" dirty="0" err="1"/>
              <a:t>Conseil</a:t>
            </a:r>
            <a:r>
              <a:rPr lang="en-US" sz="3200" dirty="0"/>
              <a:t> </a:t>
            </a:r>
            <a:r>
              <a:rPr lang="en-US" sz="3200" dirty="0" err="1"/>
              <a:t>Constitutionel</a:t>
            </a:r>
            <a:r>
              <a:rPr lang="en-US" sz="3200" dirty="0"/>
              <a:t>: Constitutional Law			</a:t>
            </a:r>
          </a:p>
        </p:txBody>
      </p:sp>
    </p:spTree>
    <p:extLst>
      <p:ext uri="{BB962C8B-B14F-4D97-AF65-F5344CB8AC3E}">
        <p14:creationId xmlns:p14="http://schemas.microsoft.com/office/powerpoint/2010/main" val="138488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Separation of Powers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Structural Response to perceived political problem</a:t>
            </a:r>
          </a:p>
          <a:p>
            <a:r>
              <a:rPr lang="en-US" sz="3200" dirty="0"/>
              <a:t>Actual structure a function of </a:t>
            </a:r>
            <a:r>
              <a:rPr lang="en-US" sz="3200" dirty="0" err="1"/>
              <a:t>probem</a:t>
            </a:r>
            <a:r>
              <a:rPr lang="en-US" sz="3200" dirty="0"/>
              <a:t> perceived</a:t>
            </a:r>
          </a:p>
          <a:p>
            <a:r>
              <a:rPr lang="en-US" sz="3200" dirty="0"/>
              <a:t>Typically, three “powers” considered: legislative, executive, judicial</a:t>
            </a:r>
          </a:p>
        </p:txBody>
      </p:sp>
    </p:spTree>
    <p:extLst>
      <p:ext uri="{BB962C8B-B14F-4D97-AF65-F5344CB8AC3E}">
        <p14:creationId xmlns:p14="http://schemas.microsoft.com/office/powerpoint/2010/main" val="427394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What Courts Do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7276054"/>
              </p:ext>
            </p:extLst>
          </p:nvPr>
        </p:nvGraphicFramePr>
        <p:xfrm>
          <a:off x="1522413" y="1828800"/>
          <a:ext cx="9601200" cy="505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320267538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311883264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799059804"/>
                    </a:ext>
                  </a:extLst>
                </a:gridCol>
              </a:tblGrid>
              <a:tr h="4826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Modes of Judicial Decision-Making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655106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297833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Common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Yes-</a:t>
                      </a:r>
                      <a:r>
                        <a:rPr lang="en-US" dirty="0" err="1"/>
                        <a:t>CdE</a:t>
                      </a:r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444269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Statutory</a:t>
                      </a:r>
                      <a:r>
                        <a:rPr lang="en-US" baseline="0" dirty="0"/>
                        <a:t> Interpretation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Yes-</a:t>
                      </a:r>
                      <a:r>
                        <a:rPr lang="en-US" dirty="0" err="1"/>
                        <a:t>CdC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CdE</a:t>
                      </a:r>
                      <a:r>
                        <a:rPr lang="en-US" dirty="0"/>
                        <a:t>, CC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393693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Administrative Law</a:t>
                      </a:r>
                    </a:p>
                    <a:p>
                      <a:pPr algn="ctr"/>
                      <a:r>
                        <a:rPr lang="en-US" dirty="0"/>
                        <a:t>Procedure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Yes-</a:t>
                      </a:r>
                      <a:r>
                        <a:rPr lang="en-US" dirty="0" err="1"/>
                        <a:t>CdE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063555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Administrative</a:t>
                      </a:r>
                      <a:r>
                        <a:rPr lang="en-US" baseline="0" dirty="0"/>
                        <a:t> Law</a:t>
                      </a:r>
                    </a:p>
                    <a:p>
                      <a:pPr algn="ctr"/>
                      <a:r>
                        <a:rPr lang="en-US" baseline="0" dirty="0"/>
                        <a:t>Substantive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Yes-</a:t>
                      </a:r>
                      <a:r>
                        <a:rPr lang="en-US" dirty="0" err="1"/>
                        <a:t>CdE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957572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Constitutional Review</a:t>
                      </a:r>
                    </a:p>
                    <a:p>
                      <a:pPr algn="ctr"/>
                      <a:r>
                        <a:rPr lang="en-US" dirty="0"/>
                        <a:t>(Ex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Yes-CC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616644"/>
                  </a:ext>
                </a:extLst>
              </a:tr>
              <a:tr h="7213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Constitutional Review</a:t>
                      </a:r>
                    </a:p>
                    <a:p>
                      <a:pPr algn="ctr"/>
                      <a:r>
                        <a:rPr lang="en-US" dirty="0"/>
                        <a:t>(Ex Ante)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Yes-CC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520238"/>
                  </a:ext>
                </a:extLst>
              </a:tr>
              <a:tr h="482600">
                <a:tc gridSpan="3">
                  <a:txBody>
                    <a:bodyPr/>
                    <a:lstStyle/>
                    <a:p>
                      <a:r>
                        <a:rPr lang="en-US" dirty="0" err="1"/>
                        <a:t>CdC</a:t>
                      </a:r>
                      <a:r>
                        <a:rPr lang="en-US" dirty="0"/>
                        <a:t> =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Cour</a:t>
                      </a:r>
                      <a:r>
                        <a:rPr lang="en-US" baseline="0" dirty="0"/>
                        <a:t> de Cassation; </a:t>
                      </a:r>
                      <a:r>
                        <a:rPr lang="en-US" baseline="0" dirty="0" err="1"/>
                        <a:t>CdE</a:t>
                      </a:r>
                      <a:r>
                        <a:rPr lang="en-US" baseline="0" dirty="0"/>
                        <a:t>=</a:t>
                      </a:r>
                      <a:r>
                        <a:rPr lang="en-US" baseline="0" dirty="0" err="1"/>
                        <a:t>Conseil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d’Etat</a:t>
                      </a:r>
                      <a:r>
                        <a:rPr lang="en-US" baseline="0" dirty="0"/>
                        <a:t>; CC= </a:t>
                      </a:r>
                      <a:r>
                        <a:rPr lang="en-US" baseline="0" dirty="0" err="1"/>
                        <a:t>Conseil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Constitutionel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353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905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France and the US Compared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Management of the Case Flow</a:t>
            </a:r>
          </a:p>
          <a:p>
            <a:r>
              <a:rPr lang="en-US" sz="3200" dirty="0"/>
              <a:t>Specialization of Judges</a:t>
            </a:r>
          </a:p>
          <a:p>
            <a:r>
              <a:rPr lang="en-US" sz="3200" dirty="0"/>
              <a:t>Rapporteur</a:t>
            </a:r>
          </a:p>
          <a:p>
            <a:r>
              <a:rPr lang="en-US" sz="3200" dirty="0" err="1"/>
              <a:t>Avocat</a:t>
            </a:r>
            <a:r>
              <a:rPr lang="en-US" sz="3200" dirty="0"/>
              <a:t> General</a:t>
            </a:r>
          </a:p>
          <a:p>
            <a:r>
              <a:rPr lang="en-US" sz="3200" dirty="0"/>
              <a:t>Announcement Practices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5386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Are French Judges a Team?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Training</a:t>
            </a:r>
          </a:p>
          <a:p>
            <a:r>
              <a:rPr lang="en-US" sz="3200" dirty="0"/>
              <a:t>Selection</a:t>
            </a:r>
          </a:p>
        </p:txBody>
      </p:sp>
    </p:spTree>
    <p:extLst>
      <p:ext uri="{BB962C8B-B14F-4D97-AF65-F5344CB8AC3E}">
        <p14:creationId xmlns:p14="http://schemas.microsoft.com/office/powerpoint/2010/main" val="164430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The Structure of the </a:t>
            </a:r>
            <a:r>
              <a:rPr lang="en-US" sz="4400" dirty="0" err="1"/>
              <a:t>Cour</a:t>
            </a:r>
            <a:r>
              <a:rPr lang="en-US" sz="4400" dirty="0"/>
              <a:t> de Cassation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Divided into 6 Chambers: 5 Civil, one criminal</a:t>
            </a:r>
          </a:p>
          <a:p>
            <a:r>
              <a:rPr lang="en-US" sz="3200" dirty="0"/>
              <a:t>Each Chamber is divided into sections</a:t>
            </a:r>
          </a:p>
          <a:p>
            <a:r>
              <a:rPr lang="en-US" sz="3200" dirty="0"/>
              <a:t>Roughly 200 judges allocated among the 6 Chambers</a:t>
            </a:r>
          </a:p>
        </p:txBody>
      </p:sp>
    </p:spTree>
    <p:extLst>
      <p:ext uri="{BB962C8B-B14F-4D97-AF65-F5344CB8AC3E}">
        <p14:creationId xmlns:p14="http://schemas.microsoft.com/office/powerpoint/2010/main" val="309356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Civil Case Load on </a:t>
            </a:r>
            <a:r>
              <a:rPr lang="en-US" sz="4400" dirty="0" err="1"/>
              <a:t>CdC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Roughly 10% of all cases from the </a:t>
            </a:r>
            <a:r>
              <a:rPr lang="en-US" sz="3200" dirty="0" err="1"/>
              <a:t>cours</a:t>
            </a:r>
            <a:r>
              <a:rPr lang="en-US" sz="3200" dirty="0"/>
              <a:t> </a:t>
            </a:r>
            <a:r>
              <a:rPr lang="en-US" sz="3200" dirty="0" err="1"/>
              <a:t>d’appel</a:t>
            </a:r>
            <a:r>
              <a:rPr lang="en-US" sz="3200" dirty="0"/>
              <a:t> are appealed to the </a:t>
            </a:r>
            <a:r>
              <a:rPr lang="en-US" sz="3200" dirty="0" err="1"/>
              <a:t>CdC</a:t>
            </a:r>
            <a:endParaRPr lang="en-US" sz="3200" dirty="0"/>
          </a:p>
          <a:p>
            <a:r>
              <a:rPr lang="en-US" sz="3200" dirty="0"/>
              <a:t>Roughly 20% of filed appeals, fail</a:t>
            </a:r>
          </a:p>
          <a:p>
            <a:r>
              <a:rPr lang="en-US" sz="3200" dirty="0"/>
              <a:t>So </a:t>
            </a:r>
            <a:r>
              <a:rPr lang="en-US" sz="3200" dirty="0" err="1"/>
              <a:t>CdC</a:t>
            </a:r>
            <a:r>
              <a:rPr lang="en-US" sz="3200" dirty="0"/>
              <a:t> is deciding roughly 8% of civil matters decided by the </a:t>
            </a:r>
            <a:r>
              <a:rPr lang="en-US" sz="3200" dirty="0" err="1"/>
              <a:t>cours</a:t>
            </a:r>
            <a:r>
              <a:rPr lang="en-US" sz="3200" dirty="0"/>
              <a:t> </a:t>
            </a:r>
            <a:r>
              <a:rPr lang="en-US" sz="3200" dirty="0" err="1"/>
              <a:t>d’appel</a:t>
            </a:r>
            <a:r>
              <a:rPr lang="en-US" sz="3200" dirty="0"/>
              <a:t>.</a:t>
            </a:r>
          </a:p>
          <a:p>
            <a:r>
              <a:rPr lang="en-US" sz="3200" dirty="0"/>
              <a:t>The </a:t>
            </a:r>
            <a:r>
              <a:rPr lang="en-US" sz="3200" dirty="0" err="1"/>
              <a:t>CdC</a:t>
            </a:r>
            <a:r>
              <a:rPr lang="en-US" sz="3200" dirty="0"/>
              <a:t> is deciding roughly 9,200 civil cases a year.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4750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Life History of A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/>
              <a:t>Case Arrives</a:t>
            </a:r>
          </a:p>
          <a:p>
            <a:r>
              <a:rPr lang="en-US" sz="3200" dirty="0"/>
              <a:t>Premier President designates a Chamber</a:t>
            </a:r>
          </a:p>
          <a:p>
            <a:r>
              <a:rPr lang="en-US" sz="3200" dirty="0"/>
              <a:t>The Chamber president designates a rapporteur</a:t>
            </a:r>
          </a:p>
          <a:p>
            <a:r>
              <a:rPr lang="en-US" sz="3200" dirty="0"/>
              <a:t>The rapporteur and </a:t>
            </a:r>
            <a:r>
              <a:rPr lang="en-US" sz="3200" dirty="0" err="1"/>
              <a:t>avocat</a:t>
            </a:r>
            <a:r>
              <a:rPr lang="en-US" sz="3200" dirty="0"/>
              <a:t> general produce reports</a:t>
            </a:r>
          </a:p>
          <a:p>
            <a:r>
              <a:rPr lang="en-US" sz="3200" dirty="0"/>
              <a:t>Hearing</a:t>
            </a:r>
          </a:p>
          <a:p>
            <a:r>
              <a:rPr lang="en-US" sz="3200" dirty="0"/>
              <a:t>Deliberation</a:t>
            </a:r>
          </a:p>
          <a:p>
            <a:r>
              <a:rPr lang="en-US" sz="3200" dirty="0"/>
              <a:t>Decision by majority rule.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5612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Panel Formations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8405577"/>
              </p:ext>
            </p:extLst>
          </p:nvPr>
        </p:nvGraphicFramePr>
        <p:xfrm>
          <a:off x="1522413" y="1828800"/>
          <a:ext cx="96012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val="2365226767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2172082261"/>
                    </a:ext>
                  </a:extLst>
                </a:gridCol>
              </a:tblGrid>
              <a:tr h="7747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Number</a:t>
                      </a:r>
                      <a:r>
                        <a:rPr lang="en-US" sz="3200" baseline="0" dirty="0"/>
                        <a:t> of Judges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118100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Restricted 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608806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Section 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≥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865968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Plenary Chamber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≥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77410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Mixed Chamber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999404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Plenary</a:t>
                      </a:r>
                      <a:r>
                        <a:rPr lang="en-US" sz="3200" baseline="0" dirty="0"/>
                        <a:t> </a:t>
                      </a:r>
                      <a:r>
                        <a:rPr lang="en-US" sz="3200" baseline="0" dirty="0" err="1"/>
                        <a:t>Assemby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724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36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% Decisions by Panel Formation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8942023"/>
              </p:ext>
            </p:extLst>
          </p:nvPr>
        </p:nvGraphicFramePr>
        <p:xfrm>
          <a:off x="1522413" y="1828800"/>
          <a:ext cx="9601200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46454485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84311003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951195123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44301258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54743703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640233964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#Cases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Mixed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Plenary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89152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11,084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790858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10,149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92.9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926106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8,593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358729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9,067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586067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9,208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762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592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Distribution of All Decisions by Formation</a:t>
            </a:r>
          </a:p>
        </p:txBody>
      </p:sp>
      <p:pic>
        <p:nvPicPr>
          <p:cNvPr id="4" name="image1.png"/>
          <p:cNvPicPr>
            <a:picLocks noGrp="1"/>
          </p:cNvPicPr>
          <p:nvPr>
            <p:ph idx="1"/>
          </p:nvPr>
        </p:nvPicPr>
        <p:blipFill rotWithShape="1">
          <a:blip r:embed="rId3"/>
          <a:srcRect t="16071" b="3571"/>
          <a:stretch/>
        </p:blipFill>
        <p:spPr bwMode="auto">
          <a:xfrm>
            <a:off x="1370012" y="1676400"/>
            <a:ext cx="9753602" cy="4648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5256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Types of </a:t>
            </a:r>
            <a:r>
              <a:rPr lang="en-US" sz="4400" dirty="0" err="1"/>
              <a:t>Arrets</a:t>
            </a:r>
            <a:r>
              <a:rPr lang="en-US" sz="4400" dirty="0"/>
              <a:t>, Criminal Chamber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7612" y="1676401"/>
            <a:ext cx="102108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“Specialization”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Specialization facilitates the processing of mass cases</a:t>
            </a:r>
          </a:p>
          <a:p>
            <a:r>
              <a:rPr lang="en-US" sz="3200" dirty="0"/>
              <a:t>The pyramidal structure of panel sizes increases judicial competence in two ways:</a:t>
            </a:r>
          </a:p>
          <a:p>
            <a:r>
              <a:rPr lang="en-US" sz="3200" dirty="0"/>
              <a:t>The Condorcet jury theorem: more and better judges</a:t>
            </a:r>
          </a:p>
          <a:p>
            <a:r>
              <a:rPr lang="en-US" sz="3200" dirty="0"/>
              <a:t>More diverse backgrounds</a:t>
            </a:r>
          </a:p>
        </p:txBody>
      </p:sp>
    </p:spTree>
    <p:extLst>
      <p:ext uri="{BB962C8B-B14F-4D97-AF65-F5344CB8AC3E}">
        <p14:creationId xmlns:p14="http://schemas.microsoft.com/office/powerpoint/2010/main" val="62644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Rapporteur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Two different roles</a:t>
            </a:r>
          </a:p>
          <a:p>
            <a:r>
              <a:rPr lang="en-US" sz="3200" dirty="0"/>
              <a:t>Agenda setter</a:t>
            </a:r>
          </a:p>
          <a:p>
            <a:r>
              <a:rPr lang="en-US" sz="3200" dirty="0"/>
              <a:t>Author of first draft</a:t>
            </a:r>
          </a:p>
        </p:txBody>
      </p:sp>
    </p:spTree>
    <p:extLst>
      <p:ext uri="{BB962C8B-B14F-4D97-AF65-F5344CB8AC3E}">
        <p14:creationId xmlns:p14="http://schemas.microsoft.com/office/powerpoint/2010/main" val="425475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err="1"/>
              <a:t>Avocat</a:t>
            </a:r>
            <a:r>
              <a:rPr lang="en-US" sz="4400" dirty="0"/>
              <a:t> General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Prior to roughly 2005, a much more important role.</a:t>
            </a:r>
          </a:p>
          <a:p>
            <a:r>
              <a:rPr lang="en-US" sz="3200" dirty="0"/>
              <a:t>Important because of publication?</a:t>
            </a:r>
          </a:p>
        </p:txBody>
      </p:sp>
    </p:spTree>
    <p:extLst>
      <p:ext uri="{BB962C8B-B14F-4D97-AF65-F5344CB8AC3E}">
        <p14:creationId xmlns:p14="http://schemas.microsoft.com/office/powerpoint/2010/main" val="13654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Announcement Procedures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Per </a:t>
            </a:r>
            <a:r>
              <a:rPr lang="en-US" sz="2800" dirty="0" err="1"/>
              <a:t>curiam</a:t>
            </a:r>
            <a:r>
              <a:rPr lang="en-US" sz="2800" dirty="0"/>
              <a:t> (but decision reached by majority rule)</a:t>
            </a:r>
          </a:p>
          <a:p>
            <a:r>
              <a:rPr lang="en-US" sz="2800" dirty="0"/>
              <a:t>Panel formation and rapporteur indicated</a:t>
            </a:r>
          </a:p>
          <a:p>
            <a:r>
              <a:rPr lang="en-US" sz="2800" dirty="0"/>
              <a:t>Opinions are very terse (though not as terse as before)</a:t>
            </a:r>
          </a:p>
        </p:txBody>
      </p:sp>
    </p:spTree>
    <p:extLst>
      <p:ext uri="{BB962C8B-B14F-4D97-AF65-F5344CB8AC3E}">
        <p14:creationId xmlns:p14="http://schemas.microsoft.com/office/powerpoint/2010/main" val="31514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Announcement 2</a:t>
            </a:r>
            <a:br>
              <a:rPr lang="en-US" sz="4400" dirty="0"/>
            </a:br>
            <a:r>
              <a:rPr lang="en-US" sz="4400" dirty="0"/>
              <a:t>Publication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All judgments are available on line</a:t>
            </a:r>
          </a:p>
          <a:p>
            <a:r>
              <a:rPr lang="en-US" sz="3200" dirty="0"/>
              <a:t>Some opinions are published in the Court’s Bulletin or Annual report (or both)</a:t>
            </a:r>
          </a:p>
          <a:p>
            <a:r>
              <a:rPr lang="en-US" sz="3200" dirty="0"/>
              <a:t>Some opinions are also accompanied by a press release</a:t>
            </a:r>
          </a:p>
          <a:p>
            <a:r>
              <a:rPr lang="en-US" sz="3200" dirty="0"/>
              <a:t>Some also published in some private journals that provide a short commentary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8172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Judgments by nature of disposition</a:t>
            </a:r>
          </a:p>
        </p:txBody>
      </p:sp>
      <p:pic>
        <p:nvPicPr>
          <p:cNvPr id="4" name="image2.png"/>
          <p:cNvPicPr>
            <a:picLocks noGrp="1"/>
          </p:cNvPicPr>
          <p:nvPr>
            <p:ph idx="1"/>
          </p:nvPr>
        </p:nvPicPr>
        <p:blipFill rotWithShape="1">
          <a:blip r:embed="rId3"/>
          <a:srcRect t="14899"/>
          <a:stretch/>
        </p:blipFill>
        <p:spPr bwMode="auto">
          <a:xfrm>
            <a:off x="1217612" y="1676400"/>
            <a:ext cx="10058400" cy="5029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6190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err="1"/>
              <a:t>Conseil</a:t>
            </a:r>
            <a:r>
              <a:rPr lang="en-US" sz="4400" dirty="0"/>
              <a:t> </a:t>
            </a:r>
            <a:r>
              <a:rPr lang="en-US" sz="4400" dirty="0" err="1"/>
              <a:t>d’Etat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Administrative Law Courts</a:t>
            </a:r>
          </a:p>
          <a:p>
            <a:r>
              <a:rPr lang="en-US" sz="3200" dirty="0"/>
              <a:t>There is no code of administrative law</a:t>
            </a:r>
          </a:p>
          <a:p>
            <a:r>
              <a:rPr lang="en-US" sz="3200" dirty="0"/>
              <a:t>So in principle the court looks more like a common law court</a:t>
            </a:r>
          </a:p>
          <a:p>
            <a:r>
              <a:rPr lang="en-US" sz="3200" dirty="0"/>
              <a:t>But, the institutional structures are very similar to those of the </a:t>
            </a:r>
            <a:r>
              <a:rPr lang="en-US" sz="3200" dirty="0" err="1"/>
              <a:t>Cour</a:t>
            </a:r>
            <a:r>
              <a:rPr lang="en-US" sz="3200" dirty="0"/>
              <a:t> de Cassation</a:t>
            </a:r>
          </a:p>
        </p:txBody>
      </p:sp>
    </p:spTree>
    <p:extLst>
      <p:ext uri="{BB962C8B-B14F-4D97-AF65-F5344CB8AC3E}">
        <p14:creationId xmlns:p14="http://schemas.microsoft.com/office/powerpoint/2010/main" val="33492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Panel Formations</a:t>
            </a:r>
            <a:br>
              <a:rPr lang="en-US" sz="4400" dirty="0"/>
            </a:br>
            <a:r>
              <a:rPr lang="en-US" sz="4400" dirty="0" err="1"/>
              <a:t>Conseil</a:t>
            </a:r>
            <a:r>
              <a:rPr lang="en-US" sz="4400" dirty="0"/>
              <a:t> </a:t>
            </a:r>
            <a:r>
              <a:rPr lang="en-US" sz="4400" dirty="0" err="1"/>
              <a:t>d’Etat</a:t>
            </a:r>
            <a:endParaRPr lang="en-US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3087368"/>
              </p:ext>
            </p:extLst>
          </p:nvPr>
        </p:nvGraphicFramePr>
        <p:xfrm>
          <a:off x="1522413" y="1828800"/>
          <a:ext cx="9601200" cy="4577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val="2345843578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1136117346"/>
                    </a:ext>
                  </a:extLst>
                </a:gridCol>
              </a:tblGrid>
              <a:tr h="52387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Panel</a:t>
                      </a:r>
                      <a:r>
                        <a:rPr lang="en-US" sz="3200" baseline="0" dirty="0"/>
                        <a:t> Size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564038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Plenary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20424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317743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/>
                        <a:t>Chambres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Reunies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174459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Single Chamber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443684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By “ordonnance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931982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By section ordonnance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586458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503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94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err="1"/>
              <a:t>Conseil</a:t>
            </a:r>
            <a:r>
              <a:rPr lang="en-US" sz="4400" dirty="0"/>
              <a:t> </a:t>
            </a:r>
            <a:r>
              <a:rPr lang="en-US" sz="4400" dirty="0" err="1"/>
              <a:t>d’etat</a:t>
            </a:r>
            <a:r>
              <a:rPr lang="en-US" sz="4400" dirty="0"/>
              <a:t> caseload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414" y="1828800"/>
            <a:ext cx="9601200" cy="41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5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2414" y="1676400"/>
            <a:ext cx="96012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70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Caseload:  </a:t>
            </a:r>
            <a:r>
              <a:rPr lang="en-US" sz="4400" dirty="0" err="1"/>
              <a:t>Conseil</a:t>
            </a:r>
            <a:r>
              <a:rPr lang="en-US" sz="4400" dirty="0"/>
              <a:t> </a:t>
            </a:r>
            <a:r>
              <a:rPr lang="en-US" sz="4400" dirty="0" err="1"/>
              <a:t>d’Etat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74812" y="1828800"/>
            <a:ext cx="8915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1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Announcement Procedures</a:t>
            </a:r>
            <a:br>
              <a:rPr lang="en-US" sz="4400" dirty="0"/>
            </a:br>
            <a:r>
              <a:rPr lang="en-US" sz="4400" dirty="0" err="1"/>
              <a:t>Conseil</a:t>
            </a:r>
            <a:r>
              <a:rPr lang="en-US" sz="4400" dirty="0"/>
              <a:t> </a:t>
            </a:r>
            <a:r>
              <a:rPr lang="en-US" sz="4400" dirty="0" err="1"/>
              <a:t>d’Etat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Per </a:t>
            </a:r>
            <a:r>
              <a:rPr lang="en-US" sz="3200" dirty="0" err="1"/>
              <a:t>Curiam</a:t>
            </a:r>
            <a:endParaRPr lang="en-US" sz="3200" dirty="0"/>
          </a:p>
          <a:p>
            <a:r>
              <a:rPr lang="en-US" sz="3200" dirty="0"/>
              <a:t>Short opinions (But longer than those of </a:t>
            </a:r>
            <a:r>
              <a:rPr lang="en-US" sz="3200" dirty="0" err="1"/>
              <a:t>CdC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3324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Publication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Monthly Publication of Opinions in official journal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0962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Concluding Remarks I </a:t>
            </a:r>
            <a:br>
              <a:rPr lang="en-US" sz="4400" dirty="0"/>
            </a:br>
            <a:r>
              <a:rPr lang="en-US" sz="4400" dirty="0"/>
              <a:t>French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Case Load</a:t>
            </a:r>
          </a:p>
          <a:p>
            <a:r>
              <a:rPr lang="en-US" sz="3200" dirty="0"/>
              <a:t>Specialization</a:t>
            </a:r>
          </a:p>
          <a:p>
            <a:r>
              <a:rPr lang="en-US" sz="3200" dirty="0"/>
              <a:t>Rapporteur</a:t>
            </a:r>
          </a:p>
          <a:p>
            <a:r>
              <a:rPr lang="en-US" sz="3200" dirty="0" err="1"/>
              <a:t>Avocat</a:t>
            </a:r>
            <a:r>
              <a:rPr lang="en-US" sz="3200" dirty="0"/>
              <a:t> General</a:t>
            </a:r>
          </a:p>
          <a:p>
            <a:r>
              <a:rPr lang="en-US" sz="3200" dirty="0"/>
              <a:t>Publication</a:t>
            </a:r>
          </a:p>
        </p:txBody>
      </p:sp>
    </p:spTree>
    <p:extLst>
      <p:ext uri="{BB962C8B-B14F-4D97-AF65-F5344CB8AC3E}">
        <p14:creationId xmlns:p14="http://schemas.microsoft.com/office/powerpoint/2010/main" val="43116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Concluding Remarks II</a:t>
            </a:r>
            <a:br>
              <a:rPr lang="en-US" sz="4400" dirty="0"/>
            </a:br>
            <a:r>
              <a:rPr lang="en-US" sz="4400" dirty="0"/>
              <a:t>The Way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Model the French system as a team</a:t>
            </a:r>
          </a:p>
          <a:p>
            <a:r>
              <a:rPr lang="en-US" sz="3200" dirty="0"/>
              <a:t>Emphasize the organizational structure as an efficient method of accurate case disposition and hierarchical management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5321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ertical and Horizontal design templat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and horizontal design slides.potx" id="{7E307492-4344-40EC-954C-E30551E95991}" vid="{493C3130-E1FA-416B-8465-D41FAD56C1B7}"/>
    </a:ext>
  </a:extLst>
</a:theme>
</file>

<file path=ppt/theme/theme2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Vertical and horizontal design slides</Template>
  <TotalTime>33280</TotalTime>
  <Words>970</Words>
  <Application>Microsoft Office PowerPoint</Application>
  <PresentationFormat>Personalizado</PresentationFormat>
  <Paragraphs>257</Paragraphs>
  <Slides>38</Slides>
  <Notes>31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3" baseType="lpstr">
      <vt:lpstr>굴림</vt:lpstr>
      <vt:lpstr>Arial</vt:lpstr>
      <vt:lpstr>Century Gothic</vt:lpstr>
      <vt:lpstr>Tahoma</vt:lpstr>
      <vt:lpstr>Vertical and Horizontal design template</vt:lpstr>
      <vt:lpstr>Modeling Civil Law Adjudication </vt:lpstr>
      <vt:lpstr>Judicial Behavior</vt:lpstr>
      <vt:lpstr>Two Modeling Approaches</vt:lpstr>
      <vt:lpstr>The Political Approach</vt:lpstr>
      <vt:lpstr>The Team Perspective</vt:lpstr>
      <vt:lpstr>3 Broad Classes of Team Models</vt:lpstr>
      <vt:lpstr>Lessons from the US Models General</vt:lpstr>
      <vt:lpstr>Lessons from the US Models Learning and Adaptation</vt:lpstr>
      <vt:lpstr>Lessons from the US Models Collegiality</vt:lpstr>
      <vt:lpstr>Lessons from the US Models Hierarchy</vt:lpstr>
      <vt:lpstr>EAL Literature on Civil Law</vt:lpstr>
      <vt:lpstr>The Structure of French Adjudication</vt:lpstr>
      <vt:lpstr>Separation of Powers</vt:lpstr>
      <vt:lpstr>What Courts Do</vt:lpstr>
      <vt:lpstr>France and the US Compared</vt:lpstr>
      <vt:lpstr>Are French Judges a Team?</vt:lpstr>
      <vt:lpstr>The Structure of the Cour de Cassation</vt:lpstr>
      <vt:lpstr>Civil Case Load on CdC</vt:lpstr>
      <vt:lpstr>Life History of A Case</vt:lpstr>
      <vt:lpstr>Panel Formations</vt:lpstr>
      <vt:lpstr>% Decisions by Panel Formation</vt:lpstr>
      <vt:lpstr>Distribution of All Decisions by Formation</vt:lpstr>
      <vt:lpstr>Types of Arrets, Criminal Chamber</vt:lpstr>
      <vt:lpstr>“Specialization”</vt:lpstr>
      <vt:lpstr>Rapporteur</vt:lpstr>
      <vt:lpstr>Avocat General</vt:lpstr>
      <vt:lpstr>Announcement Procedures I</vt:lpstr>
      <vt:lpstr>Announcement 2 Publication</vt:lpstr>
      <vt:lpstr>Judgments by nature of disposition</vt:lpstr>
      <vt:lpstr>Conseil d’Etat</vt:lpstr>
      <vt:lpstr>Panel Formations Conseil d’Etat</vt:lpstr>
      <vt:lpstr>Conseil d’etat caseload</vt:lpstr>
      <vt:lpstr>Presentación de PowerPoint</vt:lpstr>
      <vt:lpstr>Caseload:  Conseil d’Etat</vt:lpstr>
      <vt:lpstr>Announcement Procedures Conseil d’Etat</vt:lpstr>
      <vt:lpstr>Publication Practice</vt:lpstr>
      <vt:lpstr>Concluding Remarks I  French System</vt:lpstr>
      <vt:lpstr>Concluding Remarks II The Way Forward</vt:lpstr>
    </vt:vector>
  </TitlesOfParts>
  <Company>NYU-LAW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Adjudication  Lewis A. Kornhauser</dc:title>
  <dc:creator>Kornhauser, Lewis</dc:creator>
  <cp:lastModifiedBy>Alvaro Bustos</cp:lastModifiedBy>
  <cp:revision>197</cp:revision>
  <dcterms:created xsi:type="dcterms:W3CDTF">2018-05-05T11:40:49Z</dcterms:created>
  <dcterms:modified xsi:type="dcterms:W3CDTF">2024-11-12T22:09:29Z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